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1968"/>
            <a:ext cx="9144000" cy="2387600"/>
          </a:xfrm>
        </p:spPr>
        <p:txBody>
          <a:bodyPr>
            <a:normAutofit fontScale="90000"/>
          </a:bodyPr>
          <a:p>
            <a:r>
              <a:rPr lang="en-US">
                <a:latin typeface="Times New Roman Regular" panose="02020503050405090304" charset="0"/>
                <a:cs typeface="Times New Roman Regular" panose="02020503050405090304" charset="0"/>
              </a:rPr>
              <a:t>Опрос по нарушениям прав задержанных в отделах полиции </a:t>
            </a:r>
            <a:endParaRPr lang="en-US">
              <a:latin typeface="Times New Roman Regular" panose="02020503050405090304" charset="0"/>
              <a:cs typeface="Times New Roman Regular" panose="0202050305040509030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89885"/>
            <a:ext cx="9144000" cy="3320415"/>
          </a:xfrm>
        </p:spPr>
        <p:txBody>
          <a:bodyPr>
            <a:normAutofit lnSpcReduction="10000"/>
          </a:bodyPr>
          <a:p>
            <a:pPr>
              <a:lnSpc>
                <a:spcPct val="10000"/>
              </a:lnSpc>
            </a:pPr>
            <a:endParaRPr lang="en-US" sz="1600">
              <a:latin typeface="Times New Roman Regular" panose="02020503050405090304" charset="0"/>
              <a:cs typeface="Times New Roman Regular" panose="02020503050405090304" charset="0"/>
            </a:endParaRPr>
          </a:p>
          <a:p>
            <a:pPr>
              <a:lnSpc>
                <a:spcPct val="10000"/>
              </a:lnSpc>
            </a:pPr>
            <a:endParaRPr lang="en-US" sz="1600">
              <a:latin typeface="Times New Roman Regular" panose="02020503050405090304" charset="0"/>
              <a:cs typeface="Times New Roman Regular" panose="02020503050405090304" charset="0"/>
            </a:endParaRPr>
          </a:p>
          <a:p>
            <a:pPr algn="ctr">
              <a:lnSpc>
                <a:spcPct val="80000"/>
              </a:lnSpc>
            </a:pPr>
            <a:r>
              <a:rPr lang="en-US" sz="1600">
                <a:latin typeface="Times New Roman Regular" panose="02020503050405090304" charset="0"/>
                <a:cs typeface="Times New Roman Regular" panose="02020503050405090304" charset="0"/>
              </a:rPr>
              <a:t>Данный опрос проводится в рамках проекта «Русь сидящая» Благотворительного Фонда помощи осужденным и их семьям</a:t>
            </a:r>
            <a:endParaRPr lang="en-US" sz="1600">
              <a:latin typeface="Times New Roman Regular" panose="02020503050405090304" charset="0"/>
              <a:cs typeface="Times New Roman Regular" panose="02020503050405090304" charset="0"/>
            </a:endParaRPr>
          </a:p>
          <a:p>
            <a:pPr algn="ctr">
              <a:lnSpc>
                <a:spcPct val="80000"/>
              </a:lnSpc>
            </a:pPr>
            <a:r>
              <a:rPr lang="en-US" sz="1600">
                <a:latin typeface="Times New Roman Regular" panose="02020503050405090304" charset="0"/>
                <a:cs typeface="Times New Roman Regular" panose="02020503050405090304" charset="0"/>
              </a:rPr>
              <a:t>("7 мая 2018 года Минюст РФ внес Благотворительный фонд помощи осужденным и их семьям в реестр «некоммерческих организаций, </a:t>
            </a:r>
            <a:endParaRPr lang="en-US" sz="1600">
              <a:latin typeface="Times New Roman Regular" panose="02020503050405090304" charset="0"/>
              <a:cs typeface="Times New Roman Regular" panose="02020503050405090304" charset="0"/>
            </a:endParaRPr>
          </a:p>
          <a:p>
            <a:pPr algn="ctr">
              <a:lnSpc>
                <a:spcPct val="80000"/>
              </a:lnSpc>
            </a:pPr>
            <a:r>
              <a:rPr lang="en-US" sz="1600">
                <a:latin typeface="Times New Roman Regular" panose="02020503050405090304" charset="0"/>
                <a:cs typeface="Times New Roman Regular" panose="02020503050405090304" charset="0"/>
              </a:rPr>
              <a:t>выполняющих функцию иностранного агента»)</a:t>
            </a:r>
            <a:endParaRPr lang="en-US" sz="1600">
              <a:latin typeface="Times New Roman Regular" panose="02020503050405090304" charset="0"/>
              <a:cs typeface="Times New Roman Regular" panose="02020503050405090304" charset="0"/>
            </a:endParaRPr>
          </a:p>
          <a:p>
            <a:pPr algn="ctr">
              <a:lnSpc>
                <a:spcPct val="80000"/>
              </a:lnSpc>
            </a:pPr>
            <a:r>
              <a:rPr lang="en-US" sz="1600">
                <a:latin typeface="Times New Roman Regular" panose="02020503050405090304" charset="0"/>
                <a:cs typeface="Times New Roman Regular" panose="02020503050405090304" charset="0"/>
              </a:rPr>
              <a:t>с целью проведения мониторинга нарушений в отделах полиции в период массовых задержаний 23 и 31 января 2021 года.</a:t>
            </a:r>
            <a:endParaRPr lang="en-US" sz="1600">
              <a:latin typeface="Times New Roman Regular" panose="02020503050405090304" charset="0"/>
              <a:cs typeface="Times New Roman Regular" panose="02020503050405090304" charset="0"/>
            </a:endParaRPr>
          </a:p>
          <a:p>
            <a:pPr algn="ctr">
              <a:lnSpc>
                <a:spcPct val="80000"/>
              </a:lnSpc>
            </a:pPr>
            <a:r>
              <a:rPr lang="en-US" sz="1600">
                <a:latin typeface="Times New Roman Regular" panose="02020503050405090304" charset="0"/>
                <a:cs typeface="Times New Roman Regular" panose="02020503050405090304" charset="0"/>
              </a:rPr>
              <a:t>С Вашей помощью мы хотели бы собрать информацию о наиболее массовых нарушениях, допускаемых при задержании и содержании в отделах   </a:t>
            </a:r>
            <a:endParaRPr lang="en-US" sz="1600">
              <a:latin typeface="Times New Roman Regular" panose="02020503050405090304" charset="0"/>
              <a:cs typeface="Times New Roman Regular" panose="02020503050405090304" charset="0"/>
            </a:endParaRPr>
          </a:p>
          <a:p>
            <a:pPr algn="ctr">
              <a:lnSpc>
                <a:spcPct val="80000"/>
              </a:lnSpc>
            </a:pPr>
            <a:r>
              <a:rPr lang="en-US" sz="1600">
                <a:latin typeface="Times New Roman Regular" panose="02020503050405090304" charset="0"/>
                <a:cs typeface="Times New Roman Regular" panose="02020503050405090304" charset="0"/>
              </a:rPr>
              <a:t>полиции.</a:t>
            </a:r>
            <a:endParaRPr lang="en-US" sz="1600">
              <a:latin typeface="Times New Roman Regular" panose="02020503050405090304" charset="0"/>
              <a:cs typeface="Times New Roman Regular" panose="02020503050405090304" charset="0"/>
            </a:endParaRPr>
          </a:p>
          <a:p>
            <a:pPr algn="ctr">
              <a:lnSpc>
                <a:spcPct val="80000"/>
              </a:lnSpc>
            </a:pPr>
            <a:r>
              <a:rPr lang="en-US" sz="1600">
                <a:latin typeface="Times New Roman Regular" panose="02020503050405090304" charset="0"/>
                <a:cs typeface="Times New Roman Regular" panose="02020503050405090304" charset="0"/>
              </a:rPr>
              <a:t>Опрос проводится совместно с "Горячей линией правозащиты СПб".</a:t>
            </a:r>
            <a:endParaRPr lang="en-US" sz="1600">
              <a:latin typeface="Times New Roman Regular" panose="02020503050405090304" charset="0"/>
              <a:cs typeface="Times New Roman Regular" panose="0202050305040509030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ru-RU" altLang="en-US"/>
              <a:t>Те, кто ездил в поездах дальнего следования, уже ничему не удивляются</a:t>
            </a:r>
            <a:endParaRPr lang="ru-RU" altLang="en-US"/>
          </a:p>
        </p:txBody>
      </p:sp>
      <p:pic>
        <p:nvPicPr>
          <p:cNvPr id="4" name="Content Placeholder 3" descr="Снимок экрана 2021-03-17 в 19.37.50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240915" y="1825625"/>
            <a:ext cx="7709535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ru-RU" altLang="en-US"/>
              <a:t>Чисто - там где не сорят! Это наш главный девиз.</a:t>
            </a:r>
            <a:endParaRPr lang="ru-RU" altLang="en-US"/>
          </a:p>
        </p:txBody>
      </p:sp>
      <p:pic>
        <p:nvPicPr>
          <p:cNvPr id="4" name="Content Placeholder 3" descr="Снимок экрана 2021-03-17 в 19.38.1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240915" y="1825625"/>
            <a:ext cx="7709535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ru-RU" altLang="en-US"/>
              <a:t>“Удобства” тоже вызывают много вопросов</a:t>
            </a:r>
            <a:endParaRPr lang="ru-RU" altLang="en-US"/>
          </a:p>
        </p:txBody>
      </p:sp>
      <p:pic>
        <p:nvPicPr>
          <p:cNvPr id="4" name="Content Placeholder 3" descr="Снимок экрана 2021-03-17 в 19.33.4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307590" y="1825625"/>
            <a:ext cx="7576185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И снова проблемы...</a:t>
            </a:r>
            <a:endParaRPr lang="ru-RU" altLang="en-US"/>
          </a:p>
        </p:txBody>
      </p:sp>
      <p:pic>
        <p:nvPicPr>
          <p:cNvPr id="4" name="Content Placeholder 3" descr="Снимок экрана 2021-03-17 в 19.34.1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307590" y="1825625"/>
            <a:ext cx="7576185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ru-RU" altLang="en-US"/>
              <a:t>Прием передач организовать не сложно... Если есть желание...</a:t>
            </a:r>
            <a:endParaRPr lang="ru-RU" altLang="en-US"/>
          </a:p>
        </p:txBody>
      </p:sp>
      <p:pic>
        <p:nvPicPr>
          <p:cNvPr id="4" name="Content Placeholder 3" descr="Снимок экрана 2021-03-17 в 19.34.38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307590" y="1825625"/>
            <a:ext cx="7576185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ru-RU" altLang="en-US"/>
              <a:t>А вот организовать питание (как положено по закону) пока невозможно...</a:t>
            </a:r>
            <a:endParaRPr lang="ru-RU" altLang="en-US"/>
          </a:p>
        </p:txBody>
      </p:sp>
      <p:pic>
        <p:nvPicPr>
          <p:cNvPr id="4" name="Content Placeholder 3" descr="Снимок экрана 2021-03-17 в 19.35.1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307590" y="1825625"/>
            <a:ext cx="7576185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ru-RU" altLang="en-US"/>
              <a:t>И вот это самое неприятное... Разбираемся с каждым случаем отдельно!</a:t>
            </a:r>
            <a:endParaRPr lang="ru-RU" altLang="en-US"/>
          </a:p>
        </p:txBody>
      </p:sp>
      <p:pic>
        <p:nvPicPr>
          <p:cNvPr id="4" name="Content Placeholder 3" descr="Снимок экрана 2021-03-17 в 19.35.39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307590" y="1825625"/>
            <a:ext cx="7576185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/>
              <a:t>Спасибо всем, кто принял участие в нашем опросе!</a:t>
            </a:r>
            <a:endParaRPr lang="ru-RU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ru-RU" altLang="en-US"/>
              <a:t>Опрос проводился среди граждан РФ, задержанных на акциях 23-31 января 2021</a:t>
            </a:r>
            <a:endParaRPr lang="ru-RU" altLang="en-US"/>
          </a:p>
        </p:txBody>
      </p:sp>
      <p:pic>
        <p:nvPicPr>
          <p:cNvPr id="4" name="Content Placeholder 3" descr="Снимок экрана 2021-03-17 в 19.25.38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187575" y="1825625"/>
            <a:ext cx="7815580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ru-RU" altLang="en-US"/>
              <a:t>Всего в опросе приняли участие 157 человек</a:t>
            </a:r>
            <a:endParaRPr lang="ru-RU" altLang="en-US"/>
          </a:p>
        </p:txBody>
      </p:sp>
      <p:pic>
        <p:nvPicPr>
          <p:cNvPr id="4" name="Content Placeholder 3" descr="Снимок экрана 2021-03-17 в 19.25.0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428750" y="1825625"/>
            <a:ext cx="9333230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ru-RU" altLang="en-US"/>
              <a:t>Опрос содержал различные варианты ответов, публикуем наиболее типичные</a:t>
            </a:r>
            <a:endParaRPr lang="ru-RU" altLang="en-US"/>
          </a:p>
        </p:txBody>
      </p:sp>
      <p:pic>
        <p:nvPicPr>
          <p:cNvPr id="4" name="Content Placeholder 3" descr="Снимок экрана 2021-03-17 в 19.31.2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187575" y="1825625"/>
            <a:ext cx="8268970" cy="460438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ru-RU" altLang="en-US"/>
              <a:t>Основным нарушением явилось “право на защиту”</a:t>
            </a:r>
            <a:endParaRPr lang="ru-RU" altLang="en-US"/>
          </a:p>
        </p:txBody>
      </p:sp>
      <p:pic>
        <p:nvPicPr>
          <p:cNvPr id="4" name="Content Placeholder 3" descr="Снимок экрана 2021-03-17 в 19.23.37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102485" y="1825625"/>
            <a:ext cx="7986395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ru-RU" altLang="en-US"/>
              <a:t>Не все задержанные помещались в камеру, поэтому среди дальнейших ответов вы часто увидите ответ “другой”</a:t>
            </a:r>
            <a:endParaRPr lang="ru-RU" altLang="en-US"/>
          </a:p>
        </p:txBody>
      </p:sp>
      <p:pic>
        <p:nvPicPr>
          <p:cNvPr id="4" name="Content Placeholder 3" descr="Снимок экрана 2021-03-17 в 19.24.1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139950" y="1825625"/>
            <a:ext cx="7910830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ru-RU" altLang="en-US"/>
              <a:t>Нас интересовали в том числе “бытовые” подробности</a:t>
            </a:r>
            <a:endParaRPr lang="ru-RU" altLang="en-US"/>
          </a:p>
        </p:txBody>
      </p:sp>
      <p:pic>
        <p:nvPicPr>
          <p:cNvPr id="4" name="Content Placeholder 3" descr="Снимок экрана 2021-03-17 в 19.36.1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307590" y="1825625"/>
            <a:ext cx="7576185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ru-RU" altLang="en-US"/>
              <a:t>Антисанитария (пока) по прежнему бич отделов полиции</a:t>
            </a:r>
            <a:endParaRPr lang="ru-RU" altLang="en-US"/>
          </a:p>
        </p:txBody>
      </p:sp>
      <p:pic>
        <p:nvPicPr>
          <p:cNvPr id="4" name="Content Placeholder 3" descr="Снимок экрана 2021-03-17 в 19.36.4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240915" y="1825625"/>
            <a:ext cx="7709535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ru-RU" altLang="en-US"/>
              <a:t>Спать задержанные, видимо, не должны</a:t>
            </a:r>
            <a:endParaRPr lang="ru-RU" altLang="en-US"/>
          </a:p>
        </p:txBody>
      </p:sp>
      <p:pic>
        <p:nvPicPr>
          <p:cNvPr id="4" name="Content Placeholder 3" descr="Снимок экрана 2021-03-17 в 19.37.19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240915" y="1825625"/>
            <a:ext cx="7709535" cy="43516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1540</Words>
  <Application>WPS Writer</Application>
  <PresentationFormat>Widescreen</PresentationFormat>
  <Paragraphs>43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1" baseType="lpstr">
      <vt:lpstr>Arial</vt:lpstr>
      <vt:lpstr>SimSun</vt:lpstr>
      <vt:lpstr>Wingdings</vt:lpstr>
      <vt:lpstr>Arial Unicode MS</vt:lpstr>
      <vt:lpstr>Calibri Light</vt:lpstr>
      <vt:lpstr>Helvetica Neue</vt:lpstr>
      <vt:lpstr>Calibri</vt:lpstr>
      <vt:lpstr>微软雅黑</vt:lpstr>
      <vt:lpstr>汉仪旗黑</vt:lpstr>
      <vt:lpstr>宋体-简</vt:lpstr>
      <vt:lpstr>Times New Roman Regular</vt:lpstr>
      <vt:lpstr>GB18030 Bitmap</vt:lpstr>
      <vt:lpstr>Irmologion Ucs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Опрос по нарушениям прав задержанных в отделах полиции </dc:title>
  <dc:creator>admin</dc:creator>
  <cp:lastModifiedBy>admin</cp:lastModifiedBy>
  <cp:revision>3</cp:revision>
  <dcterms:created xsi:type="dcterms:W3CDTF">2021-03-17T17:08:21Z</dcterms:created>
  <dcterms:modified xsi:type="dcterms:W3CDTF">2021-03-17T17:08:21Z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1033-2.7.0.4476</vt:lpwstr>
  </property>
</Properties>
</file>